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1" autoAdjust="0"/>
    <p:restoredTop sz="94660"/>
  </p:normalViewPr>
  <p:slideViewPr>
    <p:cSldViewPr snapToGrid="0">
      <p:cViewPr varScale="1">
        <p:scale>
          <a:sx n="49" d="100"/>
          <a:sy n="49" d="100"/>
        </p:scale>
        <p:origin x="498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E46A2EC5-EAB7-4A93-A6B3-149091620412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AC348D9-6136-4143-9162-E9DDC92779E0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94475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A2EC5-EAB7-4A93-A6B3-149091620412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348D9-6136-4143-9162-E9DDC92779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880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A2EC5-EAB7-4A93-A6B3-149091620412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348D9-6136-4143-9162-E9DDC92779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111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A2EC5-EAB7-4A93-A6B3-149091620412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348D9-6136-4143-9162-E9DDC92779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69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46A2EC5-EAB7-4A93-A6B3-149091620412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AC348D9-6136-4143-9162-E9DDC92779E0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5512798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A2EC5-EAB7-4A93-A6B3-149091620412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348D9-6136-4143-9162-E9DDC92779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871499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A2EC5-EAB7-4A93-A6B3-149091620412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348D9-6136-4143-9162-E9DDC92779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425348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A2EC5-EAB7-4A93-A6B3-149091620412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348D9-6136-4143-9162-E9DDC92779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87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A2EC5-EAB7-4A93-A6B3-149091620412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348D9-6136-4143-9162-E9DDC92779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783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E46A2EC5-EAB7-4A93-A6B3-149091620412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8AC348D9-6136-4143-9162-E9DDC92779E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4329188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E46A2EC5-EAB7-4A93-A6B3-149091620412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8AC348D9-6136-4143-9162-E9DDC92779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728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46A2EC5-EAB7-4A93-A6B3-149091620412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AC348D9-6136-4143-9162-E9DDC92779E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56163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4" r:id="rId7"/>
    <p:sldLayoutId id="2147483805" r:id="rId8"/>
    <p:sldLayoutId id="2147483806" r:id="rId9"/>
    <p:sldLayoutId id="2147483807" r:id="rId10"/>
    <p:sldLayoutId id="214748380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Section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Expressions of Concentration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714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Concentration is how much solute is present a certain amount of solvent or solution</a:t>
            </a:r>
          </a:p>
          <a:p>
            <a:pPr marL="0" indent="0">
              <a:buNone/>
            </a:pPr>
            <a:endParaRPr lang="en-US" sz="3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7372" y="3813242"/>
            <a:ext cx="4576074" cy="3044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173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Molarity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5916" y="1815560"/>
            <a:ext cx="10178322" cy="3593591"/>
          </a:xfrm>
        </p:spPr>
        <p:txBody>
          <a:bodyPr/>
          <a:lstStyle/>
          <a:p>
            <a:r>
              <a:rPr lang="en-US" sz="3600" dirty="0" smtClean="0"/>
              <a:t>Ratio of the moles of solute to LITERS of solution</a:t>
            </a:r>
          </a:p>
          <a:p>
            <a:pPr lvl="1"/>
            <a:r>
              <a:rPr lang="en-US" sz="3600" dirty="0" smtClean="0"/>
              <a:t>Reminder:  There are 1,000 mL in a 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172511" y="3612355"/>
            <a:ext cx="6938963" cy="1057275"/>
            <a:chOff x="861" y="2800"/>
            <a:chExt cx="4371" cy="666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448" y="2800"/>
              <a:ext cx="2784" cy="666"/>
              <a:chOff x="2448" y="2800"/>
              <a:chExt cx="2784" cy="666"/>
            </a:xfrm>
          </p:grpSpPr>
          <p:grpSp>
            <p:nvGrpSpPr>
              <p:cNvPr id="7" name="Group 6"/>
              <p:cNvGrpSpPr>
                <a:grpSpLocks/>
              </p:cNvGrpSpPr>
              <p:nvPr/>
            </p:nvGrpSpPr>
            <p:grpSpPr bwMode="auto">
              <a:xfrm>
                <a:off x="2793" y="2800"/>
                <a:ext cx="1953" cy="666"/>
                <a:chOff x="1899" y="2752"/>
                <a:chExt cx="1953" cy="666"/>
              </a:xfrm>
            </p:grpSpPr>
            <p:sp>
              <p:nvSpPr>
                <p:cNvPr id="9" name="Rectangle 7"/>
                <p:cNvSpPr>
                  <a:spLocks noChangeArrowheads="1"/>
                </p:cNvSpPr>
                <p:nvPr/>
              </p:nvSpPr>
              <p:spPr bwMode="auto">
                <a:xfrm>
                  <a:off x="1992" y="2752"/>
                  <a:ext cx="1761" cy="3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Blip>
                      <a:blip r:embed="rId2"/>
                    </a:buBlip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SzPct val="80000"/>
                    <a:buBlip>
                      <a:blip r:embed="rId3"/>
                    </a:buBlip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SzPct val="70000"/>
                    <a:buBlip>
                      <a:blip r:embed="rId4"/>
                    </a:buBlip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800" b="1" dirty="0">
                      <a:latin typeface="Arial" panose="020B0604020202020204" pitchFamily="34" charset="0"/>
                      <a:ea typeface="MS PGothic" panose="020B0600070205080204" pitchFamily="34" charset="-128"/>
                    </a:rPr>
                    <a:t>moles of solute</a:t>
                  </a:r>
                </a:p>
              </p:txBody>
            </p:sp>
            <p:sp>
              <p:nvSpPr>
                <p:cNvPr id="10" name="Rectangle 8"/>
                <p:cNvSpPr>
                  <a:spLocks noChangeArrowheads="1"/>
                </p:cNvSpPr>
                <p:nvPr/>
              </p:nvSpPr>
              <p:spPr bwMode="auto">
                <a:xfrm>
                  <a:off x="1899" y="3088"/>
                  <a:ext cx="1953" cy="3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Blip>
                      <a:blip r:embed="rId2"/>
                    </a:buBlip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SzPct val="80000"/>
                    <a:buBlip>
                      <a:blip r:embed="rId3"/>
                    </a:buBlip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SzPct val="70000"/>
                    <a:buBlip>
                      <a:blip r:embed="rId4"/>
                    </a:buBlip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800" b="1" dirty="0">
                      <a:latin typeface="Arial" panose="020B0604020202020204" pitchFamily="34" charset="0"/>
                      <a:ea typeface="MS PGothic" panose="020B0600070205080204" pitchFamily="34" charset="-128"/>
                    </a:rPr>
                    <a:t>Liters of solution</a:t>
                  </a:r>
                </a:p>
              </p:txBody>
            </p:sp>
          </p:grpSp>
          <p:sp>
            <p:nvSpPr>
              <p:cNvPr id="8" name="Line 9"/>
              <p:cNvSpPr>
                <a:spLocks noChangeShapeType="1"/>
              </p:cNvSpPr>
              <p:nvPr/>
            </p:nvSpPr>
            <p:spPr bwMode="auto">
              <a:xfrm>
                <a:off x="2448" y="3150"/>
                <a:ext cx="2784" cy="0"/>
              </a:xfrm>
              <a:prstGeom prst="line">
                <a:avLst/>
              </a:prstGeom>
              <a:noFill/>
              <a:ln w="349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" name="Rectangle 10"/>
            <p:cNvSpPr>
              <a:spLocks noChangeArrowheads="1"/>
            </p:cNvSpPr>
            <p:nvPr/>
          </p:nvSpPr>
          <p:spPr bwMode="auto">
            <a:xfrm>
              <a:off x="861" y="2976"/>
              <a:ext cx="156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80000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SzPct val="70000"/>
                <a:buBlip>
                  <a:blip r:embed="rId4"/>
                </a:buBlip>
                <a:defRPr sz="3200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en-US" sz="2800" b="1" dirty="0">
                  <a:latin typeface="Arial" panose="020B0604020202020204" pitchFamily="34" charset="0"/>
                  <a:ea typeface="MS PGothic" panose="020B0600070205080204" pitchFamily="34" charset="-128"/>
                </a:rPr>
                <a:t>Molarity (</a:t>
              </a:r>
              <a:r>
                <a:rPr lang="en-US" altLang="en-US" sz="2800" b="1" i="1" dirty="0">
                  <a:latin typeface="Arial" panose="020B0604020202020204" pitchFamily="34" charset="0"/>
                  <a:ea typeface="MS PGothic" panose="020B0600070205080204" pitchFamily="34" charset="-128"/>
                </a:rPr>
                <a:t>M</a:t>
              </a:r>
              <a:r>
                <a:rPr lang="en-US" altLang="en-US" sz="2800" b="1" dirty="0">
                  <a:latin typeface="Arial" panose="020B0604020202020204" pitchFamily="34" charset="0"/>
                  <a:ea typeface="MS PGothic" panose="020B0600070205080204" pitchFamily="34" charset="-128"/>
                </a:rPr>
                <a:t>) =</a:t>
              </a:r>
              <a:endParaRPr lang="en-US" altLang="en-US" sz="2400" b="1" dirty="0">
                <a:latin typeface="Arial" panose="020B0604020202020204" pitchFamily="34" charset="0"/>
                <a:ea typeface="MS PGothic" panose="020B0600070205080204" pitchFamily="34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79810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Given 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2286001"/>
            <a:ext cx="9079096" cy="3593591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1"/>
                </a:solidFill>
              </a:rPr>
              <a:t>Convert grams to moles using molar mass from PERIODIC TABLE</a:t>
            </a:r>
          </a:p>
          <a:p>
            <a:r>
              <a:rPr lang="en-US" sz="3600" dirty="0" smtClean="0">
                <a:solidFill>
                  <a:schemeClr val="tx1"/>
                </a:solidFill>
              </a:rPr>
              <a:t>Then use the formula to solve for molarity</a:t>
            </a:r>
          </a:p>
        </p:txBody>
      </p:sp>
    </p:spTree>
    <p:extLst>
      <p:ext uri="{BB962C8B-B14F-4D97-AF65-F5344CB8AC3E}">
        <p14:creationId xmlns:p14="http://schemas.microsoft.com/office/powerpoint/2010/main" val="24595435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2766" y="1381328"/>
            <a:ext cx="10457234" cy="5252935"/>
          </a:xfrm>
        </p:spPr>
        <p:txBody>
          <a:bodyPr>
            <a:normAutofit/>
          </a:bodyPr>
          <a:lstStyle/>
          <a:p>
            <a:r>
              <a:rPr lang="en-US" sz="3000" dirty="0">
                <a:solidFill>
                  <a:schemeClr val="tx1"/>
                </a:solidFill>
              </a:rPr>
              <a:t>A </a:t>
            </a:r>
            <a:r>
              <a:rPr lang="en-US" sz="3000" dirty="0" smtClean="0">
                <a:solidFill>
                  <a:schemeClr val="tx1"/>
                </a:solidFill>
              </a:rPr>
              <a:t>4.00 </a:t>
            </a:r>
            <a:r>
              <a:rPr lang="en-US" sz="3000" dirty="0">
                <a:solidFill>
                  <a:schemeClr val="tx1"/>
                </a:solidFill>
              </a:rPr>
              <a:t>g sugar cube (sucrose: C</a:t>
            </a:r>
            <a:r>
              <a:rPr lang="en-US" sz="3000" baseline="-25000" dirty="0">
                <a:solidFill>
                  <a:schemeClr val="tx1"/>
                </a:solidFill>
              </a:rPr>
              <a:t>12</a:t>
            </a:r>
            <a:r>
              <a:rPr lang="en-US" sz="3000" dirty="0">
                <a:solidFill>
                  <a:schemeClr val="tx1"/>
                </a:solidFill>
              </a:rPr>
              <a:t>H</a:t>
            </a:r>
            <a:r>
              <a:rPr lang="en-US" sz="3000" baseline="-25000" dirty="0">
                <a:solidFill>
                  <a:schemeClr val="tx1"/>
                </a:solidFill>
              </a:rPr>
              <a:t>22</a:t>
            </a:r>
            <a:r>
              <a:rPr lang="en-US" sz="3000" dirty="0">
                <a:solidFill>
                  <a:schemeClr val="tx1"/>
                </a:solidFill>
              </a:rPr>
              <a:t>O</a:t>
            </a:r>
            <a:r>
              <a:rPr lang="en-US" sz="3000" baseline="-25000" dirty="0">
                <a:solidFill>
                  <a:schemeClr val="tx1"/>
                </a:solidFill>
              </a:rPr>
              <a:t>11</a:t>
            </a:r>
            <a:r>
              <a:rPr lang="en-US" sz="3000" dirty="0" smtClean="0">
                <a:solidFill>
                  <a:schemeClr val="tx1"/>
                </a:solidFill>
              </a:rPr>
              <a:t>) </a:t>
            </a:r>
            <a:r>
              <a:rPr lang="en-US" sz="3000" dirty="0">
                <a:solidFill>
                  <a:schemeClr val="tx1"/>
                </a:solidFill>
              </a:rPr>
              <a:t>is dissolved in a 350 ml teacup filled with hot water. What is the molarity of </a:t>
            </a:r>
            <a:r>
              <a:rPr lang="en-US" sz="3000" dirty="0" smtClean="0">
                <a:solidFill>
                  <a:schemeClr val="tx1"/>
                </a:solidFill>
              </a:rPr>
              <a:t>the solution?</a:t>
            </a:r>
          </a:p>
          <a:p>
            <a:r>
              <a:rPr lang="en-US" sz="3000" b="1" i="1" dirty="0" smtClean="0">
                <a:solidFill>
                  <a:schemeClr val="tx1"/>
                </a:solidFill>
              </a:rPr>
              <a:t>Step 1: Convert grams to </a:t>
            </a:r>
            <a:r>
              <a:rPr lang="en-US" sz="3000" b="1" i="1" dirty="0" err="1" smtClean="0">
                <a:solidFill>
                  <a:schemeClr val="tx1"/>
                </a:solidFill>
              </a:rPr>
              <a:t>mols</a:t>
            </a:r>
            <a:endParaRPr lang="en-US" sz="3000" b="1" i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3000" dirty="0" smtClean="0">
                <a:solidFill>
                  <a:schemeClr val="tx1"/>
                </a:solidFill>
              </a:rPr>
              <a:t>                                                                          </a:t>
            </a:r>
            <a:r>
              <a:rPr lang="en-US" sz="3000" b="1" dirty="0" smtClean="0">
                <a:solidFill>
                  <a:schemeClr val="tx1"/>
                </a:solidFill>
              </a:rPr>
              <a:t>= 0.0117 </a:t>
            </a:r>
            <a:r>
              <a:rPr lang="en-US" sz="3000" b="1" dirty="0" err="1" smtClean="0">
                <a:solidFill>
                  <a:schemeClr val="tx1"/>
                </a:solidFill>
              </a:rPr>
              <a:t>mol</a:t>
            </a:r>
            <a:r>
              <a:rPr lang="en-US" sz="3000" b="1" dirty="0" smtClean="0">
                <a:solidFill>
                  <a:schemeClr val="tx1"/>
                </a:solidFill>
              </a:rPr>
              <a:t>  </a:t>
            </a:r>
          </a:p>
          <a:p>
            <a:endParaRPr lang="en-US" sz="3000" b="1" dirty="0" smtClean="0">
              <a:solidFill>
                <a:schemeClr val="tx1"/>
              </a:solidFill>
            </a:endParaRPr>
          </a:p>
          <a:p>
            <a:r>
              <a:rPr lang="en-US" sz="3000" b="1" i="1" dirty="0" smtClean="0">
                <a:solidFill>
                  <a:schemeClr val="tx1"/>
                </a:solidFill>
              </a:rPr>
              <a:t>Step 2: Convert mL to L</a:t>
            </a:r>
          </a:p>
          <a:p>
            <a:pPr marL="0" indent="0">
              <a:buNone/>
            </a:pPr>
            <a:r>
              <a:rPr lang="en-US" sz="3000" b="1" dirty="0" smtClean="0">
                <a:solidFill>
                  <a:schemeClr val="tx1"/>
                </a:solidFill>
              </a:rPr>
              <a:t>                                                                       = 0.35 L</a:t>
            </a:r>
          </a:p>
          <a:p>
            <a:pPr marL="0" indent="0">
              <a:buNone/>
            </a:pPr>
            <a:endParaRPr lang="en-US" sz="3000" dirty="0" smtClean="0">
              <a:solidFill>
                <a:schemeClr val="tx1"/>
              </a:solidFill>
            </a:endParaRP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276273" y="2914789"/>
            <a:ext cx="6354872" cy="1089910"/>
            <a:chOff x="861" y="2780"/>
            <a:chExt cx="5075" cy="777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3548" y="2780"/>
              <a:ext cx="2388" cy="777"/>
              <a:chOff x="3548" y="2780"/>
              <a:chExt cx="2388" cy="777"/>
            </a:xfrm>
          </p:grpSpPr>
          <p:grpSp>
            <p:nvGrpSpPr>
              <p:cNvPr id="7" name="Group 6"/>
              <p:cNvGrpSpPr>
                <a:grpSpLocks/>
              </p:cNvGrpSpPr>
              <p:nvPr/>
            </p:nvGrpSpPr>
            <p:grpSpPr bwMode="auto">
              <a:xfrm>
                <a:off x="4199" y="2780"/>
                <a:ext cx="987" cy="777"/>
                <a:chOff x="3305" y="2732"/>
                <a:chExt cx="987" cy="777"/>
              </a:xfrm>
            </p:grpSpPr>
            <p:sp>
              <p:nvSpPr>
                <p:cNvPr id="9" name="Rectangle 7"/>
                <p:cNvSpPr>
                  <a:spLocks noChangeArrowheads="1"/>
                </p:cNvSpPr>
                <p:nvPr/>
              </p:nvSpPr>
              <p:spPr bwMode="auto">
                <a:xfrm>
                  <a:off x="3305" y="2732"/>
                  <a:ext cx="896" cy="37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Blip>
                      <a:blip r:embed="rId2"/>
                    </a:buBlip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SzPct val="80000"/>
                    <a:buBlip>
                      <a:blip r:embed="rId3"/>
                    </a:buBlip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SzPct val="70000"/>
                    <a:buBlip>
                      <a:blip r:embed="rId4"/>
                    </a:buBlip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800" b="1" dirty="0" smtClean="0">
                      <a:latin typeface="Arial" panose="020B0604020202020204" pitchFamily="34" charset="0"/>
                      <a:ea typeface="MS PGothic" panose="020B0600070205080204" pitchFamily="34" charset="-128"/>
                    </a:rPr>
                    <a:t>1 </a:t>
                  </a:r>
                  <a:r>
                    <a:rPr lang="en-US" altLang="en-US" sz="2800" b="1" dirty="0" err="1" smtClean="0">
                      <a:latin typeface="Arial" panose="020B0604020202020204" pitchFamily="34" charset="0"/>
                      <a:ea typeface="MS PGothic" panose="020B0600070205080204" pitchFamily="34" charset="-128"/>
                    </a:rPr>
                    <a:t>mol</a:t>
                  </a:r>
                  <a:endParaRPr lang="en-US" altLang="en-US" sz="2800" b="1" dirty="0">
                    <a:latin typeface="Arial" panose="020B0604020202020204" pitchFamily="34" charset="0"/>
                    <a:ea typeface="MS PGothic" panose="020B0600070205080204" pitchFamily="34" charset="-128"/>
                  </a:endParaRPr>
                </a:p>
              </p:txBody>
            </p:sp>
            <p:sp>
              <p:nvSpPr>
                <p:cNvPr id="10" name="Rectangle 8"/>
                <p:cNvSpPr>
                  <a:spLocks noChangeArrowheads="1"/>
                </p:cNvSpPr>
                <p:nvPr/>
              </p:nvSpPr>
              <p:spPr bwMode="auto">
                <a:xfrm>
                  <a:off x="3410" y="3136"/>
                  <a:ext cx="882" cy="37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Blip>
                      <a:blip r:embed="rId2"/>
                    </a:buBlip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SzPct val="80000"/>
                    <a:buBlip>
                      <a:blip r:embed="rId3"/>
                    </a:buBlip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SzPct val="70000"/>
                    <a:buBlip>
                      <a:blip r:embed="rId4"/>
                    </a:buBlip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800" b="1" dirty="0" smtClean="0">
                      <a:latin typeface="Arial" panose="020B0604020202020204" pitchFamily="34" charset="0"/>
                      <a:ea typeface="MS PGothic" panose="020B0600070205080204" pitchFamily="34" charset="-128"/>
                    </a:rPr>
                    <a:t>342 g</a:t>
                  </a:r>
                  <a:endParaRPr lang="en-US" altLang="en-US" sz="2800" b="1" dirty="0">
                    <a:latin typeface="Arial" panose="020B0604020202020204" pitchFamily="34" charset="0"/>
                    <a:ea typeface="MS PGothic" panose="020B0600070205080204" pitchFamily="34" charset="-128"/>
                  </a:endParaRPr>
                </a:p>
              </p:txBody>
            </p:sp>
          </p:grpSp>
          <p:sp>
            <p:nvSpPr>
              <p:cNvPr id="8" name="Line 9"/>
              <p:cNvSpPr>
                <a:spLocks noChangeShapeType="1"/>
              </p:cNvSpPr>
              <p:nvPr/>
            </p:nvSpPr>
            <p:spPr bwMode="auto">
              <a:xfrm flipV="1">
                <a:off x="3548" y="3184"/>
                <a:ext cx="2388" cy="7"/>
              </a:xfrm>
              <a:prstGeom prst="line">
                <a:avLst/>
              </a:prstGeom>
              <a:noFill/>
              <a:ln w="349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" name="Rectangle 10"/>
            <p:cNvSpPr>
              <a:spLocks noChangeArrowheads="1"/>
            </p:cNvSpPr>
            <p:nvPr/>
          </p:nvSpPr>
          <p:spPr bwMode="auto">
            <a:xfrm>
              <a:off x="861" y="2976"/>
              <a:ext cx="2495" cy="3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80000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SzPct val="70000"/>
                <a:buBlip>
                  <a:blip r:embed="rId4"/>
                </a:buBlip>
                <a:defRPr sz="3200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>
                <a:buNone/>
              </a:pPr>
              <a:r>
                <a:rPr lang="en-US" altLang="en-US" sz="2800" b="1" dirty="0" smtClean="0">
                  <a:latin typeface="Arial" panose="020B0604020202020204" pitchFamily="34" charset="0"/>
                  <a:ea typeface="MS PGothic" panose="020B0600070205080204" pitchFamily="34" charset="-128"/>
                </a:rPr>
                <a:t>4.00 g </a:t>
              </a:r>
              <a:r>
                <a:rPr lang="en-US" sz="2800" dirty="0"/>
                <a:t>C</a:t>
              </a:r>
              <a:r>
                <a:rPr lang="en-US" sz="2800" baseline="-25000" dirty="0"/>
                <a:t>12</a:t>
              </a:r>
              <a:r>
                <a:rPr lang="en-US" sz="2800" dirty="0"/>
                <a:t>H</a:t>
              </a:r>
              <a:r>
                <a:rPr lang="en-US" sz="2800" baseline="-25000" dirty="0"/>
                <a:t>22</a:t>
              </a:r>
              <a:r>
                <a:rPr lang="en-US" sz="2800" dirty="0"/>
                <a:t>O</a:t>
              </a:r>
              <a:r>
                <a:rPr lang="en-US" sz="2800" baseline="-25000" dirty="0"/>
                <a:t>11 </a:t>
              </a:r>
              <a:r>
                <a:rPr lang="en-US" altLang="en-US" sz="2800" b="1" dirty="0" smtClean="0">
                  <a:latin typeface="Arial" panose="020B0604020202020204" pitchFamily="34" charset="0"/>
                  <a:ea typeface="MS PGothic" panose="020B0600070205080204" pitchFamily="34" charset="-128"/>
                </a:rPr>
                <a:t>=</a:t>
              </a:r>
              <a:endParaRPr lang="en-US" altLang="en-US" sz="2400" b="1" dirty="0">
                <a:latin typeface="Arial" panose="020B0604020202020204" pitchFamily="34" charset="0"/>
                <a:ea typeface="MS PGothic" panose="020B0600070205080204" pitchFamily="34" charset="-128"/>
              </a:endParaRPr>
            </a:p>
          </p:txBody>
        </p:sp>
      </p:grpSp>
      <p:grpSp>
        <p:nvGrpSpPr>
          <p:cNvPr id="11" name="Group 4"/>
          <p:cNvGrpSpPr>
            <a:grpSpLocks/>
          </p:cNvGrpSpPr>
          <p:nvPr/>
        </p:nvGrpSpPr>
        <p:grpSpPr bwMode="auto">
          <a:xfrm>
            <a:off x="2016004" y="4553319"/>
            <a:ext cx="6354872" cy="1089910"/>
            <a:chOff x="861" y="2780"/>
            <a:chExt cx="5075" cy="777"/>
          </a:xfrm>
        </p:grpSpPr>
        <p:grpSp>
          <p:nvGrpSpPr>
            <p:cNvPr id="12" name="Group 5"/>
            <p:cNvGrpSpPr>
              <a:grpSpLocks/>
            </p:cNvGrpSpPr>
            <p:nvPr/>
          </p:nvGrpSpPr>
          <p:grpSpPr bwMode="auto">
            <a:xfrm>
              <a:off x="3548" y="2780"/>
              <a:ext cx="2388" cy="777"/>
              <a:chOff x="3548" y="2780"/>
              <a:chExt cx="2388" cy="777"/>
            </a:xfrm>
          </p:grpSpPr>
          <p:grpSp>
            <p:nvGrpSpPr>
              <p:cNvPr id="14" name="Group 13"/>
              <p:cNvGrpSpPr>
                <a:grpSpLocks/>
              </p:cNvGrpSpPr>
              <p:nvPr/>
            </p:nvGrpSpPr>
            <p:grpSpPr bwMode="auto">
              <a:xfrm>
                <a:off x="4056" y="2780"/>
                <a:ext cx="1376" cy="777"/>
                <a:chOff x="3162" y="2732"/>
                <a:chExt cx="1376" cy="777"/>
              </a:xfrm>
            </p:grpSpPr>
            <p:sp>
              <p:nvSpPr>
                <p:cNvPr id="16" name="Rectangle 7"/>
                <p:cNvSpPr>
                  <a:spLocks noChangeArrowheads="1"/>
                </p:cNvSpPr>
                <p:nvPr/>
              </p:nvSpPr>
              <p:spPr bwMode="auto">
                <a:xfrm>
                  <a:off x="3473" y="2732"/>
                  <a:ext cx="562" cy="37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Blip>
                      <a:blip r:embed="rId2"/>
                    </a:buBlip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SzPct val="80000"/>
                    <a:buBlip>
                      <a:blip r:embed="rId3"/>
                    </a:buBlip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SzPct val="70000"/>
                    <a:buBlip>
                      <a:blip r:embed="rId4"/>
                    </a:buBlip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800" b="1" dirty="0" smtClean="0">
                      <a:latin typeface="Arial" panose="020B0604020202020204" pitchFamily="34" charset="0"/>
                      <a:ea typeface="MS PGothic" panose="020B0600070205080204" pitchFamily="34" charset="-128"/>
                    </a:rPr>
                    <a:t>1 L</a:t>
                  </a:r>
                  <a:endParaRPr lang="en-US" altLang="en-US" sz="2800" b="1" dirty="0">
                    <a:latin typeface="Arial" panose="020B0604020202020204" pitchFamily="34" charset="0"/>
                    <a:ea typeface="MS PGothic" panose="020B0600070205080204" pitchFamily="34" charset="-128"/>
                  </a:endParaRPr>
                </a:p>
              </p:txBody>
            </p:sp>
            <p:sp>
              <p:nvSpPr>
                <p:cNvPr id="17" name="Rectangle 8"/>
                <p:cNvSpPr>
                  <a:spLocks noChangeArrowheads="1"/>
                </p:cNvSpPr>
                <p:nvPr/>
              </p:nvSpPr>
              <p:spPr bwMode="auto">
                <a:xfrm>
                  <a:off x="3162" y="3136"/>
                  <a:ext cx="1376" cy="37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Blip>
                      <a:blip r:embed="rId2"/>
                    </a:buBlip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SzPct val="80000"/>
                    <a:buBlip>
                      <a:blip r:embed="rId3"/>
                    </a:buBlip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SzPct val="70000"/>
                    <a:buBlip>
                      <a:blip r:embed="rId4"/>
                    </a:buBlip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800" b="1" dirty="0" smtClean="0">
                      <a:latin typeface="Arial" panose="020B0604020202020204" pitchFamily="34" charset="0"/>
                      <a:ea typeface="MS PGothic" panose="020B0600070205080204" pitchFamily="34" charset="-128"/>
                    </a:rPr>
                    <a:t>1,000 mL</a:t>
                  </a:r>
                  <a:endParaRPr lang="en-US" altLang="en-US" sz="2800" b="1" dirty="0">
                    <a:latin typeface="Arial" panose="020B0604020202020204" pitchFamily="34" charset="0"/>
                    <a:ea typeface="MS PGothic" panose="020B0600070205080204" pitchFamily="34" charset="-128"/>
                  </a:endParaRPr>
                </a:p>
              </p:txBody>
            </p:sp>
          </p:grpSp>
          <p:sp>
            <p:nvSpPr>
              <p:cNvPr id="15" name="Line 9"/>
              <p:cNvSpPr>
                <a:spLocks noChangeShapeType="1"/>
              </p:cNvSpPr>
              <p:nvPr/>
            </p:nvSpPr>
            <p:spPr bwMode="auto">
              <a:xfrm flipV="1">
                <a:off x="3548" y="3184"/>
                <a:ext cx="2388" cy="7"/>
              </a:xfrm>
              <a:prstGeom prst="line">
                <a:avLst/>
              </a:prstGeom>
              <a:noFill/>
              <a:ln w="349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" name="Rectangle 10"/>
            <p:cNvSpPr>
              <a:spLocks noChangeArrowheads="1"/>
            </p:cNvSpPr>
            <p:nvPr/>
          </p:nvSpPr>
          <p:spPr bwMode="auto">
            <a:xfrm>
              <a:off x="861" y="2976"/>
              <a:ext cx="1362" cy="3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80000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SzPct val="70000"/>
                <a:buBlip>
                  <a:blip r:embed="rId4"/>
                </a:buBlip>
                <a:defRPr sz="3200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>
                <a:buNone/>
              </a:pPr>
              <a:r>
                <a:rPr lang="en-US" altLang="en-US" sz="2800" b="1" dirty="0" smtClean="0">
                  <a:latin typeface="Arial" panose="020B0604020202020204" pitchFamily="34" charset="0"/>
                  <a:ea typeface="MS PGothic" panose="020B0600070205080204" pitchFamily="34" charset="-128"/>
                </a:rPr>
                <a:t>350 mL</a:t>
              </a:r>
              <a:r>
                <a:rPr lang="en-US" sz="2800" baseline="-25000" dirty="0" smtClean="0"/>
                <a:t> </a:t>
              </a:r>
              <a:r>
                <a:rPr lang="en-US" altLang="en-US" sz="2800" b="1" dirty="0" smtClean="0">
                  <a:latin typeface="Arial" panose="020B0604020202020204" pitchFamily="34" charset="0"/>
                  <a:ea typeface="MS PGothic" panose="020B0600070205080204" pitchFamily="34" charset="-128"/>
                </a:rPr>
                <a:t>=</a:t>
              </a:r>
              <a:endParaRPr lang="en-US" altLang="en-US" sz="2400" b="1" dirty="0">
                <a:latin typeface="Arial" panose="020B0604020202020204" pitchFamily="34" charset="0"/>
                <a:ea typeface="MS PGothic" panose="020B0600070205080204" pitchFamily="34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07461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050587"/>
            <a:ext cx="10178322" cy="4829005"/>
          </a:xfrm>
        </p:spPr>
        <p:txBody>
          <a:bodyPr>
            <a:normAutofit lnSpcReduction="10000"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Step 3: Use the formula to solve for M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4000" dirty="0" smtClean="0">
                <a:solidFill>
                  <a:srgbClr val="FF0000"/>
                </a:solidFill>
              </a:rPr>
              <a:t>               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</a:rPr>
              <a:t>        = 0.033 M</a:t>
            </a:r>
            <a:endParaRPr lang="en-US" sz="4000" dirty="0">
              <a:solidFill>
                <a:srgbClr val="FF0000"/>
              </a:solidFill>
            </a:endParaRP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288378" y="3465089"/>
            <a:ext cx="6354872" cy="1089910"/>
            <a:chOff x="861" y="2780"/>
            <a:chExt cx="5075" cy="777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3548" y="2780"/>
              <a:ext cx="2388" cy="777"/>
              <a:chOff x="3548" y="2780"/>
              <a:chExt cx="2388" cy="777"/>
            </a:xfrm>
          </p:grpSpPr>
          <p:grpSp>
            <p:nvGrpSpPr>
              <p:cNvPr id="7" name="Group 6"/>
              <p:cNvGrpSpPr>
                <a:grpSpLocks/>
              </p:cNvGrpSpPr>
              <p:nvPr/>
            </p:nvGrpSpPr>
            <p:grpSpPr bwMode="auto">
              <a:xfrm>
                <a:off x="3848" y="2780"/>
                <a:ext cx="1600" cy="777"/>
                <a:chOff x="2954" y="2732"/>
                <a:chExt cx="1600" cy="777"/>
              </a:xfrm>
            </p:grpSpPr>
            <p:sp>
              <p:nvSpPr>
                <p:cNvPr id="9" name="Rectangle 7"/>
                <p:cNvSpPr>
                  <a:spLocks noChangeArrowheads="1"/>
                </p:cNvSpPr>
                <p:nvPr/>
              </p:nvSpPr>
              <p:spPr bwMode="auto">
                <a:xfrm>
                  <a:off x="2954" y="2732"/>
                  <a:ext cx="1600" cy="37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Blip>
                      <a:blip r:embed="rId2"/>
                    </a:buBlip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SzPct val="80000"/>
                    <a:buBlip>
                      <a:blip r:embed="rId3"/>
                    </a:buBlip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SzPct val="70000"/>
                    <a:buBlip>
                      <a:blip r:embed="rId4"/>
                    </a:buBlip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800" b="1" dirty="0" smtClean="0">
                      <a:latin typeface="Arial" panose="020B0604020202020204" pitchFamily="34" charset="0"/>
                      <a:ea typeface="MS PGothic" panose="020B0600070205080204" pitchFamily="34" charset="-128"/>
                    </a:rPr>
                    <a:t>0.0117 </a:t>
                  </a:r>
                  <a:r>
                    <a:rPr lang="en-US" altLang="en-US" sz="2800" b="1" dirty="0" err="1" smtClean="0">
                      <a:latin typeface="Arial" panose="020B0604020202020204" pitchFamily="34" charset="0"/>
                      <a:ea typeface="MS PGothic" panose="020B0600070205080204" pitchFamily="34" charset="-128"/>
                    </a:rPr>
                    <a:t>mol</a:t>
                  </a:r>
                  <a:endParaRPr lang="en-US" altLang="en-US" sz="2800" b="1" dirty="0">
                    <a:latin typeface="Arial" panose="020B0604020202020204" pitchFamily="34" charset="0"/>
                    <a:ea typeface="MS PGothic" panose="020B0600070205080204" pitchFamily="34" charset="-128"/>
                  </a:endParaRPr>
                </a:p>
              </p:txBody>
            </p:sp>
            <p:sp>
              <p:nvSpPr>
                <p:cNvPr id="10" name="Rectangle 8"/>
                <p:cNvSpPr>
                  <a:spLocks noChangeArrowheads="1"/>
                </p:cNvSpPr>
                <p:nvPr/>
              </p:nvSpPr>
              <p:spPr bwMode="auto">
                <a:xfrm>
                  <a:off x="3369" y="3136"/>
                  <a:ext cx="962" cy="37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Blip>
                      <a:blip r:embed="rId2"/>
                    </a:buBlip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SzPct val="80000"/>
                    <a:buBlip>
                      <a:blip r:embed="rId3"/>
                    </a:buBlip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SzPct val="70000"/>
                    <a:buBlip>
                      <a:blip r:embed="rId4"/>
                    </a:buBlip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800" b="1" dirty="0" smtClean="0">
                      <a:latin typeface="Arial" panose="020B0604020202020204" pitchFamily="34" charset="0"/>
                      <a:ea typeface="MS PGothic" panose="020B0600070205080204" pitchFamily="34" charset="-128"/>
                    </a:rPr>
                    <a:t>0.35 L</a:t>
                  </a:r>
                  <a:endParaRPr lang="en-US" altLang="en-US" sz="2800" b="1" dirty="0">
                    <a:latin typeface="Arial" panose="020B0604020202020204" pitchFamily="34" charset="0"/>
                    <a:ea typeface="MS PGothic" panose="020B0600070205080204" pitchFamily="34" charset="-128"/>
                  </a:endParaRPr>
                </a:p>
              </p:txBody>
            </p:sp>
          </p:grpSp>
          <p:sp>
            <p:nvSpPr>
              <p:cNvPr id="8" name="Line 9"/>
              <p:cNvSpPr>
                <a:spLocks noChangeShapeType="1"/>
              </p:cNvSpPr>
              <p:nvPr/>
            </p:nvSpPr>
            <p:spPr bwMode="auto">
              <a:xfrm flipV="1">
                <a:off x="3548" y="3184"/>
                <a:ext cx="2388" cy="7"/>
              </a:xfrm>
              <a:prstGeom prst="line">
                <a:avLst/>
              </a:prstGeom>
              <a:noFill/>
              <a:ln w="349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" name="Rectangle 10"/>
            <p:cNvSpPr>
              <a:spLocks noChangeArrowheads="1"/>
            </p:cNvSpPr>
            <p:nvPr/>
          </p:nvSpPr>
          <p:spPr bwMode="auto">
            <a:xfrm>
              <a:off x="861" y="2976"/>
              <a:ext cx="612" cy="3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80000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SzPct val="70000"/>
                <a:buBlip>
                  <a:blip r:embed="rId4"/>
                </a:buBlip>
                <a:defRPr sz="3200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>
                <a:buNone/>
              </a:pPr>
              <a:r>
                <a:rPr lang="en-US" sz="2800" b="1" dirty="0">
                  <a:latin typeface="Arial" panose="020B0604020202020204" pitchFamily="34" charset="0"/>
                  <a:ea typeface="MS PGothic" panose="020B0600070205080204" pitchFamily="34" charset="-128"/>
                </a:rPr>
                <a:t>M</a:t>
              </a:r>
              <a:r>
                <a:rPr lang="en-US" sz="2800" baseline="-25000" dirty="0" smtClean="0"/>
                <a:t> </a:t>
              </a:r>
              <a:r>
                <a:rPr lang="en-US" altLang="en-US" sz="2800" b="1" dirty="0" smtClean="0">
                  <a:latin typeface="Arial" panose="020B0604020202020204" pitchFamily="34" charset="0"/>
                  <a:ea typeface="MS PGothic" panose="020B0600070205080204" pitchFamily="34" charset="-128"/>
                </a:rPr>
                <a:t>=</a:t>
              </a:r>
              <a:endParaRPr lang="en-US" altLang="en-US" sz="2400" b="1" dirty="0">
                <a:latin typeface="Arial" panose="020B0604020202020204" pitchFamily="34" charset="0"/>
                <a:ea typeface="MS PGothic" panose="020B0600070205080204" pitchFamily="34" charset="-128"/>
              </a:endParaRPr>
            </a:p>
          </p:txBody>
        </p:sp>
      </p:grpSp>
      <p:grpSp>
        <p:nvGrpSpPr>
          <p:cNvPr id="18" name="Group 4"/>
          <p:cNvGrpSpPr>
            <a:grpSpLocks/>
          </p:cNvGrpSpPr>
          <p:nvPr/>
        </p:nvGrpSpPr>
        <p:grpSpPr bwMode="auto">
          <a:xfrm>
            <a:off x="2183535" y="2193799"/>
            <a:ext cx="6938963" cy="1057275"/>
            <a:chOff x="861" y="2800"/>
            <a:chExt cx="4371" cy="666"/>
          </a:xfrm>
        </p:grpSpPr>
        <p:grpSp>
          <p:nvGrpSpPr>
            <p:cNvPr id="19" name="Group 5"/>
            <p:cNvGrpSpPr>
              <a:grpSpLocks/>
            </p:cNvGrpSpPr>
            <p:nvPr/>
          </p:nvGrpSpPr>
          <p:grpSpPr bwMode="auto">
            <a:xfrm>
              <a:off x="2448" y="2800"/>
              <a:ext cx="2784" cy="666"/>
              <a:chOff x="2448" y="2800"/>
              <a:chExt cx="2784" cy="666"/>
            </a:xfrm>
          </p:grpSpPr>
          <p:grpSp>
            <p:nvGrpSpPr>
              <p:cNvPr id="21" name="Group 20"/>
              <p:cNvGrpSpPr>
                <a:grpSpLocks/>
              </p:cNvGrpSpPr>
              <p:nvPr/>
            </p:nvGrpSpPr>
            <p:grpSpPr bwMode="auto">
              <a:xfrm>
                <a:off x="2793" y="2800"/>
                <a:ext cx="1953" cy="666"/>
                <a:chOff x="1899" y="2752"/>
                <a:chExt cx="1953" cy="666"/>
              </a:xfrm>
            </p:grpSpPr>
            <p:sp>
              <p:nvSpPr>
                <p:cNvPr id="23" name="Rectangle 7"/>
                <p:cNvSpPr>
                  <a:spLocks noChangeArrowheads="1"/>
                </p:cNvSpPr>
                <p:nvPr/>
              </p:nvSpPr>
              <p:spPr bwMode="auto">
                <a:xfrm>
                  <a:off x="1992" y="2752"/>
                  <a:ext cx="1761" cy="3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Blip>
                      <a:blip r:embed="rId2"/>
                    </a:buBlip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SzPct val="80000"/>
                    <a:buBlip>
                      <a:blip r:embed="rId3"/>
                    </a:buBlip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SzPct val="70000"/>
                    <a:buBlip>
                      <a:blip r:embed="rId4"/>
                    </a:buBlip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800" b="1" dirty="0">
                      <a:latin typeface="Arial" panose="020B0604020202020204" pitchFamily="34" charset="0"/>
                      <a:ea typeface="MS PGothic" panose="020B0600070205080204" pitchFamily="34" charset="-128"/>
                    </a:rPr>
                    <a:t>moles of solute</a:t>
                  </a:r>
                </a:p>
              </p:txBody>
            </p:sp>
            <p:sp>
              <p:nvSpPr>
                <p:cNvPr id="24" name="Rectangle 8"/>
                <p:cNvSpPr>
                  <a:spLocks noChangeArrowheads="1"/>
                </p:cNvSpPr>
                <p:nvPr/>
              </p:nvSpPr>
              <p:spPr bwMode="auto">
                <a:xfrm>
                  <a:off x="1899" y="3088"/>
                  <a:ext cx="1953" cy="33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Blip>
                      <a:blip r:embed="rId2"/>
                    </a:buBlip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SzPct val="80000"/>
                    <a:buBlip>
                      <a:blip r:embed="rId3"/>
                    </a:buBlip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SzPct val="70000"/>
                    <a:buBlip>
                      <a:blip r:embed="rId4"/>
                    </a:buBlip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3200">
                      <a:solidFill>
                        <a:schemeClr val="tx1"/>
                      </a:solidFill>
                      <a:latin typeface="Comic Sans MS" panose="030F0702030302020204" pitchFamily="66" charset="0"/>
                      <a:cs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800" b="1" dirty="0">
                      <a:latin typeface="Arial" panose="020B0604020202020204" pitchFamily="34" charset="0"/>
                      <a:ea typeface="MS PGothic" panose="020B0600070205080204" pitchFamily="34" charset="-128"/>
                    </a:rPr>
                    <a:t>Liters of solution</a:t>
                  </a:r>
                </a:p>
              </p:txBody>
            </p:sp>
          </p:grpSp>
          <p:sp>
            <p:nvSpPr>
              <p:cNvPr id="22" name="Line 9"/>
              <p:cNvSpPr>
                <a:spLocks noChangeShapeType="1"/>
              </p:cNvSpPr>
              <p:nvPr/>
            </p:nvSpPr>
            <p:spPr bwMode="auto">
              <a:xfrm>
                <a:off x="2448" y="3150"/>
                <a:ext cx="2784" cy="0"/>
              </a:xfrm>
              <a:prstGeom prst="line">
                <a:avLst/>
              </a:prstGeom>
              <a:noFill/>
              <a:ln w="349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" name="Rectangle 10"/>
            <p:cNvSpPr>
              <a:spLocks noChangeArrowheads="1"/>
            </p:cNvSpPr>
            <p:nvPr/>
          </p:nvSpPr>
          <p:spPr bwMode="auto">
            <a:xfrm>
              <a:off x="861" y="2976"/>
              <a:ext cx="156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Blip>
                  <a:blip r:embed="rId2"/>
                </a:buBlip>
                <a:defRPr sz="3200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80000"/>
                <a:buBlip>
                  <a:blip r:embed="rId3"/>
                </a:buBlip>
                <a:defRPr sz="3200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SzPct val="70000"/>
                <a:buBlip>
                  <a:blip r:embed="rId4"/>
                </a:buBlip>
                <a:defRPr sz="3200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en-US" sz="2800" b="1" dirty="0">
                  <a:latin typeface="Arial" panose="020B0604020202020204" pitchFamily="34" charset="0"/>
                  <a:ea typeface="MS PGothic" panose="020B0600070205080204" pitchFamily="34" charset="-128"/>
                </a:rPr>
                <a:t>Molarity (</a:t>
              </a:r>
              <a:r>
                <a:rPr lang="en-US" altLang="en-US" sz="2800" b="1" i="1" dirty="0">
                  <a:latin typeface="Arial" panose="020B0604020202020204" pitchFamily="34" charset="0"/>
                  <a:ea typeface="MS PGothic" panose="020B0600070205080204" pitchFamily="34" charset="-128"/>
                </a:rPr>
                <a:t>M</a:t>
              </a:r>
              <a:r>
                <a:rPr lang="en-US" altLang="en-US" sz="2800" b="1" dirty="0">
                  <a:latin typeface="Arial" panose="020B0604020202020204" pitchFamily="34" charset="0"/>
                  <a:ea typeface="MS PGothic" panose="020B0600070205080204" pitchFamily="34" charset="-128"/>
                </a:rPr>
                <a:t>) =</a:t>
              </a:r>
              <a:endParaRPr lang="en-US" altLang="en-US" sz="2400" b="1" dirty="0">
                <a:latin typeface="Arial" panose="020B0604020202020204" pitchFamily="34" charset="0"/>
                <a:ea typeface="MS PGothic" panose="020B0600070205080204" pitchFamily="34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13302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Worksheet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532552530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22</TotalTime>
  <Words>173</Words>
  <Application>Microsoft Office PowerPoint</Application>
  <PresentationFormat>Widescreen</PresentationFormat>
  <Paragraphs>44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MS PGothic</vt:lpstr>
      <vt:lpstr>Arial</vt:lpstr>
      <vt:lpstr>Comic Sans MS</vt:lpstr>
      <vt:lpstr>Gill Sans MT</vt:lpstr>
      <vt:lpstr>Impact</vt:lpstr>
      <vt:lpstr>Badge</vt:lpstr>
      <vt:lpstr>Section 2</vt:lpstr>
      <vt:lpstr>Review</vt:lpstr>
      <vt:lpstr>Molarity</vt:lpstr>
      <vt:lpstr>When Given Grams</vt:lpstr>
      <vt:lpstr>Example</vt:lpstr>
      <vt:lpstr>PowerPoint Presentation</vt:lpstr>
      <vt:lpstr>Practice</vt:lpstr>
    </vt:vector>
  </TitlesOfParts>
  <Company>HASD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2</dc:title>
  <dc:creator>User</dc:creator>
  <cp:lastModifiedBy>User</cp:lastModifiedBy>
  <cp:revision>6</cp:revision>
  <dcterms:created xsi:type="dcterms:W3CDTF">2019-05-01T12:44:11Z</dcterms:created>
  <dcterms:modified xsi:type="dcterms:W3CDTF">2019-05-01T13:07:05Z</dcterms:modified>
</cp:coreProperties>
</file>